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92" r:id="rId3"/>
    <p:sldId id="289" r:id="rId4"/>
    <p:sldId id="286" r:id="rId5"/>
    <p:sldId id="278" r:id="rId6"/>
    <p:sldId id="274" r:id="rId7"/>
    <p:sldId id="290" r:id="rId8"/>
    <p:sldId id="267" r:id="rId9"/>
    <p:sldId id="291" r:id="rId1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51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2023-10-17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olkhalsomyndigheten.se/faktablad/antibiotikastatistik-oppenvard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olkhalsomyndigheten.se/faktablad/antibiotikastatistik-oppenvar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6154" y="1084334"/>
            <a:ext cx="8042031" cy="1011503"/>
          </a:xfrm>
        </p:spPr>
        <p:txBody>
          <a:bodyPr/>
          <a:lstStyle/>
          <a:p>
            <a:r>
              <a:rPr lang="sv-SE" dirty="0"/>
              <a:t>Uppföljningsparametrar läkemedel</a:t>
            </a:r>
            <a:br>
              <a:rPr lang="sv-SE" dirty="0"/>
            </a:br>
            <a:r>
              <a:rPr lang="sv-SE" dirty="0"/>
              <a:t>Region Norrbotten 2023-Q3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>
          <a:xfrm>
            <a:off x="1283834" y="2414705"/>
            <a:ext cx="6505997" cy="688539"/>
          </a:xfrm>
        </p:spPr>
        <p:txBody>
          <a:bodyPr/>
          <a:lstStyle/>
          <a:p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Källor: Insikt/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Consice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sv-SE" sz="1600" dirty="0" err="1">
                <a:solidFill>
                  <a:schemeClr val="bg1">
                    <a:lumMod val="50000"/>
                  </a:schemeClr>
                </a:solidFill>
              </a:rPr>
              <a:t>FoHM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 och Socialstyrelsen</a:t>
            </a:r>
          </a:p>
        </p:txBody>
      </p:sp>
    </p:spTree>
    <p:extLst>
      <p:ext uri="{BB962C8B-B14F-4D97-AF65-F5344CB8AC3E}">
        <p14:creationId xmlns:p14="http://schemas.microsoft.com/office/powerpoint/2010/main" val="361553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5604DD67-31E1-455E-7A54-19608273D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150" y="804982"/>
            <a:ext cx="8768602" cy="424326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3810" y="16546"/>
            <a:ext cx="8270630" cy="740140"/>
          </a:xfrm>
        </p:spPr>
        <p:txBody>
          <a:bodyPr anchor="ctr"/>
          <a:lstStyle/>
          <a:p>
            <a:pPr algn="ctr"/>
            <a:r>
              <a:rPr lang="sv-SE" dirty="0" err="1"/>
              <a:t>Neuroleptika</a:t>
            </a:r>
            <a:r>
              <a:rPr lang="sv-SE" dirty="0"/>
              <a:t> till äldre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6411" y="4610261"/>
            <a:ext cx="1456859" cy="271879"/>
          </a:xfrm>
          <a:prstGeom prst="rect">
            <a:avLst/>
          </a:prstGeom>
        </p:spPr>
      </p:pic>
      <p:sp>
        <p:nvSpPr>
          <p:cNvPr id="6" name="Ned 5"/>
          <p:cNvSpPr/>
          <p:nvPr/>
        </p:nvSpPr>
        <p:spPr bwMode="auto">
          <a:xfrm>
            <a:off x="1237272" y="839944"/>
            <a:ext cx="211016" cy="313326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Rak 10"/>
          <p:cNvCxnSpPr>
            <a:cxnSpLocks/>
          </p:cNvCxnSpPr>
          <p:nvPr/>
        </p:nvCxnSpPr>
        <p:spPr bwMode="auto">
          <a:xfrm>
            <a:off x="133350" y="2032000"/>
            <a:ext cx="8229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92880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BC6044C6-EE11-442B-27E4-B49BE7D93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266" y="812800"/>
            <a:ext cx="8685766" cy="419649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57150"/>
            <a:ext cx="8270630" cy="740140"/>
          </a:xfrm>
        </p:spPr>
        <p:txBody>
          <a:bodyPr anchor="ctr"/>
          <a:lstStyle/>
          <a:p>
            <a:pPr algn="ctr"/>
            <a:r>
              <a:rPr lang="sv-SE" dirty="0" err="1"/>
              <a:t>Neuroleptika</a:t>
            </a:r>
            <a:r>
              <a:rPr lang="sv-SE" dirty="0"/>
              <a:t> till äldre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2002" y="4326830"/>
            <a:ext cx="1456859" cy="271879"/>
          </a:xfrm>
          <a:prstGeom prst="rect">
            <a:avLst/>
          </a:prstGeom>
        </p:spPr>
      </p:pic>
      <p:sp>
        <p:nvSpPr>
          <p:cNvPr id="8" name="Höger 7"/>
          <p:cNvSpPr/>
          <p:nvPr/>
        </p:nvSpPr>
        <p:spPr bwMode="auto">
          <a:xfrm>
            <a:off x="485017" y="2062365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2" name="Höger 11"/>
          <p:cNvSpPr/>
          <p:nvPr/>
        </p:nvSpPr>
        <p:spPr bwMode="auto">
          <a:xfrm>
            <a:off x="158926" y="1240917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09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9D14B16-41E4-EA1E-C65F-4FA53165E0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32" y="701429"/>
            <a:ext cx="8704518" cy="435841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/>
              <a:t>Protonpumpshämmare (PPI)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8053" y="4723354"/>
            <a:ext cx="1456859" cy="27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2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2659" cy="1235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565EB53-4715-2792-6772-C96E6FE7A5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689" y="709086"/>
            <a:ext cx="8563061" cy="419427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452" y="4434414"/>
            <a:ext cx="1456859" cy="2718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1"/>
            <a:ext cx="8270630" cy="709085"/>
          </a:xfrm>
        </p:spPr>
        <p:txBody>
          <a:bodyPr anchor="ctr"/>
          <a:lstStyle/>
          <a:p>
            <a:pPr algn="ctr"/>
            <a:r>
              <a:rPr lang="sv-SE" dirty="0"/>
              <a:t>Protonpumpshämmare (PPI) alla åldrar</a:t>
            </a:r>
          </a:p>
        </p:txBody>
      </p:sp>
      <p:sp>
        <p:nvSpPr>
          <p:cNvPr id="13" name="Höger 12"/>
          <p:cNvSpPr/>
          <p:nvPr/>
        </p:nvSpPr>
        <p:spPr bwMode="auto">
          <a:xfrm>
            <a:off x="130089" y="2291259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4" name="Höger 13"/>
          <p:cNvSpPr/>
          <p:nvPr/>
        </p:nvSpPr>
        <p:spPr bwMode="auto">
          <a:xfrm>
            <a:off x="469360" y="3626007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7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EF9D308-53FD-DAE9-1E50-E00DC8442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36" y="742951"/>
            <a:ext cx="8655461" cy="421536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1882" y="81672"/>
            <a:ext cx="8270630" cy="615576"/>
          </a:xfrm>
        </p:spPr>
        <p:txBody>
          <a:bodyPr anchor="ctr"/>
          <a:lstStyle/>
          <a:p>
            <a:pPr algn="ctr"/>
            <a:r>
              <a:rPr lang="sv-SE" dirty="0"/>
              <a:t>Pregabalin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038" y="4732137"/>
            <a:ext cx="1456859" cy="271879"/>
          </a:xfrm>
          <a:prstGeom prst="rect">
            <a:avLst/>
          </a:prstGeom>
        </p:spPr>
      </p:pic>
      <p:sp>
        <p:nvSpPr>
          <p:cNvPr id="10" name="Ned 9"/>
          <p:cNvSpPr/>
          <p:nvPr/>
        </p:nvSpPr>
        <p:spPr bwMode="auto">
          <a:xfrm>
            <a:off x="1031941" y="829719"/>
            <a:ext cx="204621" cy="277595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Rak 13"/>
          <p:cNvCxnSpPr/>
          <p:nvPr/>
        </p:nvCxnSpPr>
        <p:spPr bwMode="auto">
          <a:xfrm>
            <a:off x="216965" y="2416583"/>
            <a:ext cx="7922668" cy="639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68739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E5FFD03-842D-6286-1BBE-C62F80B10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07" y="691649"/>
            <a:ext cx="8552341" cy="420420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615576"/>
          </a:xfrm>
        </p:spPr>
        <p:txBody>
          <a:bodyPr anchor="ctr"/>
          <a:lstStyle/>
          <a:p>
            <a:pPr algn="ctr"/>
            <a:r>
              <a:rPr lang="sv-SE" dirty="0"/>
              <a:t>Pregabalin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0689" y="4361969"/>
            <a:ext cx="1456859" cy="271879"/>
          </a:xfrm>
          <a:prstGeom prst="rect">
            <a:avLst/>
          </a:prstGeom>
        </p:spPr>
      </p:pic>
      <p:sp>
        <p:nvSpPr>
          <p:cNvPr id="12" name="Höger 11"/>
          <p:cNvSpPr/>
          <p:nvPr/>
        </p:nvSpPr>
        <p:spPr bwMode="auto">
          <a:xfrm>
            <a:off x="226302" y="922454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  <p:sp>
        <p:nvSpPr>
          <p:cNvPr id="13" name="Höger 12"/>
          <p:cNvSpPr/>
          <p:nvPr/>
        </p:nvSpPr>
        <p:spPr bwMode="auto">
          <a:xfrm>
            <a:off x="571500" y="3278502"/>
            <a:ext cx="472141" cy="144151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78"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13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77468C96-31B9-1ADC-ABBA-752CED638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86" y="854698"/>
            <a:ext cx="7895493" cy="398165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8232" y="0"/>
            <a:ext cx="8270630" cy="592529"/>
          </a:xfrm>
        </p:spPr>
        <p:txBody>
          <a:bodyPr anchor="ctr"/>
          <a:lstStyle/>
          <a:p>
            <a:pPr algn="ctr"/>
            <a:r>
              <a:rPr lang="sv-SE" dirty="0"/>
              <a:t>Antibiotika 250-målet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7093C7C-3498-9921-FD2F-E4454ADCD0F2}"/>
              </a:ext>
            </a:extLst>
          </p:cNvPr>
          <p:cNvSpPr txBox="1"/>
          <p:nvPr/>
        </p:nvSpPr>
        <p:spPr>
          <a:xfrm>
            <a:off x="-1" y="489099"/>
            <a:ext cx="9144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Öppenvårdsförsäljning antibiotika (J01 exkl </a:t>
            </a:r>
            <a:r>
              <a:rPr lang="sv-SE" sz="1200" dirty="0" err="1"/>
              <a:t>metenamin</a:t>
            </a:r>
            <a:r>
              <a:rPr lang="sv-SE" sz="1200" dirty="0"/>
              <a:t>). Recept/1000 invånare. </a:t>
            </a:r>
          </a:p>
        </p:txBody>
      </p:sp>
      <p:sp>
        <p:nvSpPr>
          <p:cNvPr id="10" name="textruta 7">
            <a:extLst>
              <a:ext uri="{FF2B5EF4-FFF2-40B4-BE49-F238E27FC236}">
                <a16:creationId xmlns:a16="http://schemas.microsoft.com/office/drawing/2014/main" id="{C45AE347-6A7B-BEF6-4E4A-0DD8E17E7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69" y="4880600"/>
            <a:ext cx="78954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dirty="0"/>
              <a:t>Källa: Folkhälsomyndigheten Antibiotikastatistik – Interaktiva faktablad: </a:t>
            </a:r>
            <a:r>
              <a:rPr lang="sv-SE" sz="900" dirty="0">
                <a:hlinkClick r:id="rId4"/>
              </a:rPr>
              <a:t>Försäljningsstatistik antibiotika i öppenvård (folkhalsomyndigheten.se)</a:t>
            </a:r>
            <a:endParaRPr lang="sv-SE" altLang="sv-SE" sz="900" dirty="0"/>
          </a:p>
        </p:txBody>
      </p:sp>
    </p:spTree>
    <p:extLst>
      <p:ext uri="{BB962C8B-B14F-4D97-AF65-F5344CB8AC3E}">
        <p14:creationId xmlns:p14="http://schemas.microsoft.com/office/powerpoint/2010/main" val="414444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6002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FE16B31-8EC6-83C5-00EC-573EF226E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68" y="1094234"/>
            <a:ext cx="8949706" cy="3773666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0" y="549919"/>
            <a:ext cx="9144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dirty="0"/>
              <a:t>Öppenvårdsförsäljning antibiotika (J01 exkl metenamin)</a:t>
            </a:r>
          </a:p>
          <a:p>
            <a:pPr algn="ctr"/>
            <a:r>
              <a:rPr lang="sv-SE" sz="1200" dirty="0"/>
              <a:t>Recept/1000 invånare. Rullande 12-månadersperiod (okt-sep).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595713"/>
          </a:xfrm>
        </p:spPr>
        <p:txBody>
          <a:bodyPr anchor="ctr">
            <a:normAutofit/>
          </a:bodyPr>
          <a:lstStyle/>
          <a:p>
            <a:pPr algn="ctr"/>
            <a:r>
              <a:rPr lang="sv-SE" sz="2700" dirty="0"/>
              <a:t>Antibiotika 250-målet</a:t>
            </a:r>
          </a:p>
        </p:txBody>
      </p: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C17CD371-2888-7561-D441-6DAC3753D526}"/>
              </a:ext>
            </a:extLst>
          </p:cNvPr>
          <p:cNvCxnSpPr>
            <a:cxnSpLocks/>
          </p:cNvCxnSpPr>
          <p:nvPr/>
        </p:nvCxnSpPr>
        <p:spPr bwMode="auto">
          <a:xfrm>
            <a:off x="133350" y="1847362"/>
            <a:ext cx="8892931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ruta 7">
            <a:extLst>
              <a:ext uri="{FF2B5EF4-FFF2-40B4-BE49-F238E27FC236}">
                <a16:creationId xmlns:a16="http://schemas.microsoft.com/office/drawing/2014/main" id="{2215A7FB-147F-28D7-2084-B62E88EC8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69" y="4880600"/>
            <a:ext cx="789549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sv-SE" altLang="sv-SE" sz="900" dirty="0"/>
              <a:t>Källa: Folkhälsomyndigheten Antibiotikastatistik – Interaktiva faktablad: </a:t>
            </a:r>
            <a:r>
              <a:rPr lang="sv-SE" sz="900" dirty="0">
                <a:hlinkClick r:id="rId4"/>
              </a:rPr>
              <a:t>Försäljningsstatistik antibiotika i öppenvård (folkhalsomyndigheten.se)</a:t>
            </a:r>
            <a:endParaRPr lang="sv-SE" altLang="sv-SE" sz="900" dirty="0"/>
          </a:p>
        </p:txBody>
      </p:sp>
      <p:sp>
        <p:nvSpPr>
          <p:cNvPr id="15" name="Pil: nedåt 14">
            <a:extLst>
              <a:ext uri="{FF2B5EF4-FFF2-40B4-BE49-F238E27FC236}">
                <a16:creationId xmlns:a16="http://schemas.microsoft.com/office/drawing/2014/main" id="{61CB9913-C623-C85E-2253-950338628F74}"/>
              </a:ext>
            </a:extLst>
          </p:cNvPr>
          <p:cNvSpPr/>
          <p:nvPr/>
        </p:nvSpPr>
        <p:spPr bwMode="auto">
          <a:xfrm>
            <a:off x="4218843" y="1442129"/>
            <a:ext cx="175846" cy="17584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Pil: nedåt 15">
            <a:extLst>
              <a:ext uri="{FF2B5EF4-FFF2-40B4-BE49-F238E27FC236}">
                <a16:creationId xmlns:a16="http://schemas.microsoft.com/office/drawing/2014/main" id="{6D6F1425-3644-8B5A-98B9-B1619AFF1F3C}"/>
              </a:ext>
            </a:extLst>
          </p:cNvPr>
          <p:cNvSpPr/>
          <p:nvPr/>
        </p:nvSpPr>
        <p:spPr bwMode="auto">
          <a:xfrm>
            <a:off x="5365751" y="1461417"/>
            <a:ext cx="175846" cy="175846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86329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2023-10-17</NLLPublishDateQuickpart>
    <NLLThinningTime xmlns="http://schemas.microsoft.com/sharepoint/v3">2026-10-16T22:00:00+00:00</NLLThinningTime>
    <NLLPublishingstatus xmlns="http://schemas.microsoft.com/sharepoint/v3">Publicerad</NLLPublishingstatus>
    <NLLEstablishedByQuickpart xmlns="http://schemas.microsoft.com/sharepoint/v3">Jennie Jonsson Lundström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2023-10-16T22:00:00+00:00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Ordinera läkemedel</TermName>
          <TermId xmlns="http://schemas.microsoft.com/office/infopath/2007/PartnerControls">edcb52c5-ef23-4e5b-95ea-32b9d6b6ccb3</TermId>
        </TermInfo>
        <TermInfo xmlns="http://schemas.microsoft.com/office/infopath/2007/PartnerControls">
          <TermName xmlns="http://schemas.microsoft.com/office/infopath/2007/PartnerControls">Planering och uppföljning</TermName>
          <TermId xmlns="http://schemas.microsoft.com/office/infopath/2007/PartnerControls">2568d59b-27ad-4620-98c9-731ba25f93d4</TermId>
        </TermInfo>
      </Terms>
    </prdProcessTaxHTField0>
    <NLLVersion xmlns="http://schemas.microsoft.com/sharepoint/v3">1.0</NLLVersion>
    <NLLEstablishedBy xmlns="http://schemas.microsoft.com/sharepoint/v3">
      <UserInfo>
        <DisplayName>Jennie Jonsson Lundström</DisplayName>
        <AccountId>873</AccountId>
        <AccountType/>
      </UserInfo>
    </NLLEstablishedBy>
    <NLLLockWorkflows xmlns="http://schemas.microsoft.com/sharepoint/v3">false</NLLLockWorkflows>
    <NLLModifiedBy xmlns="http://schemas.microsoft.com/sharepoint/v3">Jennie Jonsson Lundström</NLLModifiedBy>
    <NLLDocumentIDValue xmlns="http://schemas.microsoft.com/sharepoint/v3">ARBGRP208-4-1011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Läkemedelskommittén</TermName>
          <TermId xmlns="http://schemas.microsoft.com/office/infopath/2007/PartnerControls">ee7e98a8-08e8-48a6-9d4d-12e9a899104b</TermId>
        </TermInfo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  <TermInfo xmlns="http://schemas.microsoft.com/office/infopath/2007/PartnerControls">
          <TermName xmlns="http://schemas.microsoft.com/office/infopath/2007/PartnerControls">2023</TermName>
          <TermId xmlns="http://schemas.microsoft.com/office/infopath/2007/PartnerControls">62465650-aada-403d-9485-0b35e331e001</TermId>
        </TermInfo>
      </Terms>
    </TaxKeywordTaxHTField>
    <_dlc_DocId xmlns="c7918ce9-5289-4a18-805d-4141408e948c">ARBGRP208-4-1011</_dlc_DocId>
    <_dlc_DocIdUrl xmlns="c7918ce9-5289-4a18-805d-4141408e948c">
      <Url>http://spportal.extvis.local/process/administrativ/_layouts/15/DocIdRedir.aspx?ID=ARBGRP208-4-1011</Url>
      <Description>ARBGRP208-4-1011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2026-11-16T23:00:00+00:00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https://samarbeta.nll.se/producentplats/lakemedelsenheten/_layouts/15/DocIdRedir.aspx?ID=ARBGRP208-4-1011</Url>
      <Description>ARBGRP208-4-1011</Description>
    </VIS_DocumentId>
    <DocumentStatus xmlns="e1dec489-f745-4ed5-9c00-958a11aea6df">
      <Url>https://samarbeta.nll.se/producentplats/lakemedelsenheten/_layouts/15/wrkstat.aspx?List=47bd2f46-c73c-4f83-badc-0051d6da7b61&amp;WorkflowInstanceName=7154a0ca-b337-44be-bcc2-8a267d9659c0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8C0770-0759-46A1-8EF1-A2B20F9588C1}"/>
</file>

<file path=customXml/itemProps2.xml><?xml version="1.0" encoding="utf-8"?>
<ds:datastoreItem xmlns:ds="http://schemas.openxmlformats.org/officeDocument/2006/customXml" ds:itemID="{AD42755A-86C0-48D6-851B-84FD0989661D}"/>
</file>

<file path=customXml/itemProps3.xml><?xml version="1.0" encoding="utf-8"?>
<ds:datastoreItem xmlns:ds="http://schemas.openxmlformats.org/officeDocument/2006/customXml" ds:itemID="{C6738F96-85BD-450D-8CCC-320972B21598}"/>
</file>

<file path=customXml/itemProps4.xml><?xml version="1.0" encoding="utf-8"?>
<ds:datastoreItem xmlns:ds="http://schemas.openxmlformats.org/officeDocument/2006/customXml" ds:itemID="{61AFF9A5-0C30-47FB-A55C-CCF7CEBF83B8}"/>
</file>

<file path=customXml/itemProps5.xml><?xml version="1.0" encoding="utf-8"?>
<ds:datastoreItem xmlns:ds="http://schemas.openxmlformats.org/officeDocument/2006/customXml" ds:itemID="{EAD97344-9D47-4BAB-81DA-6F677E47A896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1551</TotalTime>
  <Words>100</Words>
  <Application>Microsoft Office PowerPoint</Application>
  <PresentationFormat>Bildspel på skärmen (16:9)</PresentationFormat>
  <Paragraphs>15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Region Norrbotten_vit</vt:lpstr>
      <vt:lpstr>Uppföljningsparametrar läkemedel Region Norrbotten 2023-Q3</vt:lpstr>
      <vt:lpstr>Neuroleptika till äldre</vt:lpstr>
      <vt:lpstr>Neuroleptika till äldre</vt:lpstr>
      <vt:lpstr>Protonpumpshämmare (PPI)</vt:lpstr>
      <vt:lpstr>Protonpumpshämmare (PPI) alla åldrar</vt:lpstr>
      <vt:lpstr>Pregabalin</vt:lpstr>
      <vt:lpstr>Pregabalin</vt:lpstr>
      <vt:lpstr>Antibiotika 250-målet</vt:lpstr>
      <vt:lpstr>Antibiotika 250-målet</vt:lpstr>
    </vt:vector>
  </TitlesOfParts>
  <Company>Region Norrbotten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Jennie Jonsson Lundström</dc:creator>
  <cp:keywords>2023; Läkemedelskommittén; NLK</cp:keywords>
  <cp:lastModifiedBy>Jennie Jonsson Lundström</cp:lastModifiedBy>
  <cp:revision>136</cp:revision>
  <cp:lastPrinted>2015-10-01T11:12:07Z</cp:lastPrinted>
  <dcterms:created xsi:type="dcterms:W3CDTF">2021-04-12T10:25:02Z</dcterms:created>
  <dcterms:modified xsi:type="dcterms:W3CDTF">2023-10-17T10:58:08Z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1228;#Läkemedelskommittén|ee7e98a8-08e8-48a6-9d4d-12e9a899104b;#1298;#NLK|78e19b44-04a4-4ada-a8f1-72076cdc2edd;#9674;#2023|62465650-aada-403d-9485-0b35e331e001</vt:lpwstr>
  </property>
  <property fmtid="{D5CDD505-2E9C-101B-9397-08002B2CF9AE}" pid="4" name="CareActionCodeSurgical">
    <vt:lpwstr/>
  </property>
  <property fmtid="{D5CDD505-2E9C-101B-9397-08002B2CF9AE}" pid="5" name="NLLProducerPlace">
    <vt:lpwstr>972;#Läkemedelsenheten|44fe7cae-1217-4b45-bec7-ae7a7aab5ac8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1687;#Region Norrbotten|2ac66d7d-7456-4491-b0c4-3e1d538f92db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>1217;#Ordinera läkemedel|edcb52c5-ef23-4e5b-95ea-32b9d6b6ccb3;#1195;#Planering och uppföljning|2568d59b-27ad-4620-98c9-731ba25f93d4</vt:lpwstr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1465;#Information|57688ad1-3070-4f9b-930d-380ac1e3f4f2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12636726-f771-4fbf-84c8-2528cd59e901</vt:lpwstr>
  </property>
  <property fmtid="{D5CDD505-2E9C-101B-9397-08002B2CF9AE}" pid="91" name="_dlc_ItemStageId">
    <vt:lpwstr/>
  </property>
  <property fmtid="{D5CDD505-2E9C-101B-9397-08002B2CF9AE}" pid="93" name="TaxCatchAll">
    <vt:lpwstr>972;#Läkemedelsenheten|44fe7cae-1217-4b45-bec7-ae7a7aab5ac8;#1217;#Ordinera läkemedel|edcb52c5-ef23-4e5b-95ea-32b9d6b6ccb3;#1298;#NLK;#1195;#Planering och uppföljning|2568d59b-27ad-4620-98c9-731ba25f93d4;#1687;#Region Norrbotten|2ac66d7d-7456-4491-b0c4-3e1d538f92db;#1465;#Information|57688ad1-3070-4f9b-930d-380ac1e3f4f2;#9674;#2023;#1228;#Läkemedelskommittén</vt:lpwstr>
  </property>
  <property fmtid="{D5CDD505-2E9C-101B-9397-08002B2CF9AE}" pid="94" name="SharedWithUsers">
    <vt:lpwstr/>
  </property>
  <property fmtid="{D5CDD505-2E9C-101B-9397-08002B2CF9AE}" pid="96" name="Order">
    <vt:r8>2734700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